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9" r:id="rId1"/>
    <p:sldMasterId id="2147484203" r:id="rId2"/>
    <p:sldMasterId id="2147484215" r:id="rId3"/>
    <p:sldMasterId id="2147484227" r:id="rId4"/>
  </p:sldMasterIdLst>
  <p:notesMasterIdLst>
    <p:notesMasterId r:id="rId56"/>
  </p:notesMasterIdLst>
  <p:sldIdLst>
    <p:sldId id="297" r:id="rId5"/>
    <p:sldId id="356" r:id="rId6"/>
    <p:sldId id="357" r:id="rId7"/>
    <p:sldId id="309" r:id="rId8"/>
    <p:sldId id="310" r:id="rId9"/>
    <p:sldId id="306" r:id="rId10"/>
    <p:sldId id="359" r:id="rId11"/>
    <p:sldId id="355" r:id="rId12"/>
    <p:sldId id="311" r:id="rId13"/>
    <p:sldId id="307" r:id="rId14"/>
    <p:sldId id="312" r:id="rId15"/>
    <p:sldId id="313" r:id="rId16"/>
    <p:sldId id="314" r:id="rId17"/>
    <p:sldId id="308" r:id="rId18"/>
    <p:sldId id="304" r:id="rId19"/>
    <p:sldId id="263" r:id="rId20"/>
    <p:sldId id="264" r:id="rId21"/>
    <p:sldId id="265" r:id="rId22"/>
    <p:sldId id="267" r:id="rId23"/>
    <p:sldId id="268" r:id="rId24"/>
    <p:sldId id="316" r:id="rId25"/>
    <p:sldId id="317" r:id="rId26"/>
    <p:sldId id="269" r:id="rId27"/>
    <p:sldId id="336" r:id="rId28"/>
    <p:sldId id="337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61" r:id="rId43"/>
    <p:sldId id="362" r:id="rId44"/>
    <p:sldId id="363" r:id="rId45"/>
    <p:sldId id="364" r:id="rId46"/>
    <p:sldId id="366" r:id="rId47"/>
    <p:sldId id="365" r:id="rId48"/>
    <p:sldId id="367" r:id="rId49"/>
    <p:sldId id="368" r:id="rId50"/>
    <p:sldId id="369" r:id="rId51"/>
    <p:sldId id="370" r:id="rId52"/>
    <p:sldId id="371" r:id="rId53"/>
    <p:sldId id="373" r:id="rId54"/>
    <p:sldId id="372" r:id="rId5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029A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>
      <p:cViewPr varScale="1">
        <p:scale>
          <a:sx n="83" d="100"/>
          <a:sy n="83" d="100"/>
        </p:scale>
        <p:origin x="63" y="2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9F2A812-7D93-415E-A0D5-3E30A0A11C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CA87F3-CDB1-4B48-B251-018827166D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EE35D2E-4953-4873-BEEC-4E0BFFF83C7D}" type="datetimeFigureOut">
              <a:rPr lang="zh-CN" altLang="en-US"/>
              <a:pPr>
                <a:defRPr/>
              </a:pPr>
              <a:t>2019-11-28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E771E240-B6D8-4CBA-9352-82C135AB2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5D3D35EE-207A-4B20-B324-286FB371F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838378-B663-4015-996C-A770EF1773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DD281E-EB67-4CFF-9E72-C8D1F995C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03BD676-A1AB-473A-B08C-08129DC6DE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>
            <a:extLst>
              <a:ext uri="{FF2B5EF4-FFF2-40B4-BE49-F238E27FC236}">
                <a16:creationId xmlns:a16="http://schemas.microsoft.com/office/drawing/2014/main" id="{54EEC5EA-E6ED-4F9D-AFDD-93B04DE9D1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>
            <a:extLst>
              <a:ext uri="{FF2B5EF4-FFF2-40B4-BE49-F238E27FC236}">
                <a16:creationId xmlns:a16="http://schemas.microsoft.com/office/drawing/2014/main" id="{EE8746B8-35D8-42B6-94E8-AA9CF27AE1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652" name="灯片编号占位符 3">
            <a:extLst>
              <a:ext uri="{FF2B5EF4-FFF2-40B4-BE49-F238E27FC236}">
                <a16:creationId xmlns:a16="http://schemas.microsoft.com/office/drawing/2014/main" id="{4FC1246C-D7AF-4DF0-8320-9FC9F0F30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D8548DD-31CF-4709-9A79-4B7E7A442026}" type="slidenum">
              <a:rPr lang="zh-CN" altLang="en-US" smtClean="0"/>
              <a:pPr>
                <a:spcBef>
                  <a:spcPct val="0"/>
                </a:spcBef>
              </a:pPr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C8FC8-E23A-41E3-977E-91E9A6FE0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CF4024-5AF9-4B17-9C77-6C95988CF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43357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03C2C-5E05-45BC-A340-AEA0F11C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F41339-BBC4-4ABB-92EC-F1A0DAD53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1442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6623851-2841-43EB-81FB-0DCFF0A15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0C2332-4FF6-4C70-B8ED-B0447ACBD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89702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834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1F2232-0224-4FBB-9D19-91F95EFE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8DDA6E-F041-470B-A4C1-E5326AFA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7FD3EC-5193-4FAD-8300-575356E66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FC270-E248-49C1-A6BC-3661DFBA6A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6593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1" y="1981200"/>
            <a:ext cx="5592233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01834" y="19812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01834" y="4000500"/>
            <a:ext cx="5592233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67F3879-8E5D-4995-A58B-013F2A73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167" y="6019800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3D1FC4F-76EE-4AB7-B10A-F82D2F7FF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0567" y="6021388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8E4A03E-277E-4829-BCDE-F86D60A8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3568" y="60928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67985-32D3-47A6-AD1F-CE1430DADC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679573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66720-0FA5-4E53-8CE6-F6089170A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4B10FA-744D-4D03-AE2F-D3B84408F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7230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261D1-B4D3-497F-A09D-E0C8E3CB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87B118-61E1-47B3-9126-34368D995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86362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871EF-E282-4278-B0ED-666CCB92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B0F000-FEFF-44E2-95AC-C88A0BFA2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089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9D8FF-273D-4C0E-89C0-5E8086C2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D8363-CA92-4006-A0FE-E158767E8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79147B-3271-4675-905B-31159E1C8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48357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239F3-8420-456E-8310-59673D90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C797A5-0418-4598-A7DE-CA0356AB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CB83BB-DEC9-4DE9-8814-F64DF35F5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5DC10F-1701-4D2C-94D0-4DEC59F485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D02CCF2-FFCB-47AC-851F-0D72AC53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913663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80F66-53A9-4CF2-B556-DFF1F012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6544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75AE8-1FC2-471D-883C-2C02D32B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CD764-BA28-48DE-ADCA-1651E44FF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255766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229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988D1-70F4-4464-946D-C392D7472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EE9D2C-1D8D-480F-BF8E-678A78FB8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CD41EE-DC97-499C-973D-361C33081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36853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C4EAB-C09E-4852-95E5-588C9107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F11C9C-70F3-4B7F-99D4-85DD88255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096763-E66E-478A-8040-73A2EBE9D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7925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39E774-FD72-4382-AB98-EC25B519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E2D10B-9C37-4763-B67D-F2D6E3FD7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811826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B041EA8-1927-4EF7-BD2A-AEF537591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2429BB-0895-4535-93D7-E252D6BD6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44836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FF8E9-B7BD-4E40-90FA-437D6360F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EF4F0D-FAFF-412E-B6FE-96FA6EE3B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4088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B6B37-A2CF-4C1D-AECA-681EC534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520C2-9F43-45C5-AD1C-CCF4E242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986618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FA986-6312-4A7C-8C7C-5CE75BE8C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FC8535-5165-4B92-90C2-3AB72A53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1229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979D0-C9C4-46E7-9165-5F64B3CE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98765-39C2-45F2-9674-26854DEC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46D731-90E6-42A5-B7B5-D7656149E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41015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D257E-5C0B-4E43-9939-21264C4D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2A5D95-C7F6-477F-BAEF-C122FA791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B907CA-6EB6-4B98-B59E-34E9DD401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BA827A-91F1-47F0-B645-B99D33E90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4CE666-D88B-4EB7-B138-7801E53D1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44834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515BC-8C0C-44B1-82CE-D80B6A52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517E97-5775-453C-914B-AE0B0C7E6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44108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F0604-2539-4D32-B649-257DB0DC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16158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59963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0A28D-4F6E-4227-BCEF-DBA80DA7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A6582-FC99-43C0-9BA4-27635E56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F9A48C-B9FC-424B-B966-C30DAEE74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65933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D9657-844E-4933-85FA-8149C2EA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EFE341-76FA-4586-B445-56EAA4712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42B346-FE74-4792-8525-ACE490790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4374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EEEC3-C5CA-4DF7-B946-24F685D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D85811-1C0E-474C-B3FE-0751723B8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74153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66AADF-3FBC-4723-A399-510CFF46C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48512F-4210-4B85-8A55-6C1D7472A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223135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14285-01DD-48A6-B4C6-FA219453A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32EECC-4539-46AB-9A61-61D738935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849024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BDB07-D0D4-4E83-BCA9-9045322F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AC534F-B937-4AE6-983D-5A6D24D63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535547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0E545-C99F-46C6-97B2-EC8DB28C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A96123-722A-4178-884B-671895C55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3657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EE618-D0F0-43FB-9980-61E8A781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D982A-979C-4E89-8266-F0DFEFE64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44D74E-70BA-4161-888C-93CB55371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0109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C665C-9285-4498-BDDC-39C98DDB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F6F63D-2450-4FFE-B5A3-538F0C986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49E6A5-4863-4075-B781-DA82030D6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307217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D16D0-0763-4A1B-8007-2522F7E8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4E9A78-7AB1-44C7-BFEA-77B12134A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AC3824-544B-428F-B0E3-7DD55EC11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01D378-8623-4F70-9658-5EB393353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92D57B-AFC6-4AB7-A175-202CC3FBD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067837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CE3B7-5FF1-4215-9762-11F88E85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37682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139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FF652-20B8-4E67-B59B-13E628D5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A0A89-E66F-4846-8A69-72C472A9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EF0FCD-AE26-43EB-AF37-C6C1DD284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698302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E1178-138E-4DDA-97FB-7143B152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E8DA4E6-FF77-441E-8A75-04AEB8A2A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A32C49-5C30-4DA4-AFDC-160923EDE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36427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D4543-4B06-4263-B003-D6965C3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F91920-6ED6-4401-95F4-BE57A5CE8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18198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F543A3-8318-425D-8053-EDF9C9AAC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6C4627-059E-4B26-ACE3-00B9C7448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11841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44A30-785E-46E1-A098-7606EE3B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85C7D9-16EF-40E0-B930-74BB37338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5D7E9A-41D4-4D9A-AD15-316539DDB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EF7ED11-C40E-473F-B639-84195989C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F2E56F-C256-42CC-BB43-1FB8D4872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6504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D0CEC-756E-4902-B403-2499660B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12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3747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9B95D-25B2-4902-A227-2F922DC40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9DE04C-E034-4D0F-9447-3EA48D02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1302B9-FE9F-43F5-A4C1-521173324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683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61B3-A784-4547-97E2-AEAFB440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926982-9776-4707-BCBA-5A5BC045F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276FED-1F32-4024-9B83-BB8A87983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9805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oleObject" Target="../embeddings/oleObject1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oleObject" Target="../embeddings/oleObject2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矩形 3">
            <a:extLst>
              <a:ext uri="{FF2B5EF4-FFF2-40B4-BE49-F238E27FC236}">
                <a16:creationId xmlns:a16="http://schemas.microsoft.com/office/drawing/2014/main" id="{876B6876-71B6-4280-821B-1EECB3018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2A3C7216-38FE-493B-8325-D37CD72EE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12065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976C031A-0A46-49D7-B619-9558056AC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2409825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1029" name="图片 5">
            <a:extLst>
              <a:ext uri="{FF2B5EF4-FFF2-40B4-BE49-F238E27FC236}">
                <a16:creationId xmlns:a16="http://schemas.microsoft.com/office/drawing/2014/main" id="{F80E713A-2A4C-4CB0-AC9A-BF70A23E0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7" y="115888"/>
            <a:ext cx="101600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85" r:id="rId12"/>
    <p:sldLayoutId id="2147484286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14D927C-7425-4584-BD2D-6D3B6B7D4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FE260614-8B4B-411E-8C9A-F1BEEFBD33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2052" name="Object 11">
            <a:extLst>
              <a:ext uri="{FF2B5EF4-FFF2-40B4-BE49-F238E27FC236}">
                <a16:creationId xmlns:a16="http://schemas.microsoft.com/office/drawing/2014/main" id="{CCEB434C-06FE-4899-A806-9B74EC1993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Rectangle 13">
            <a:extLst>
              <a:ext uri="{FF2B5EF4-FFF2-40B4-BE49-F238E27FC236}">
                <a16:creationId xmlns:a16="http://schemas.microsoft.com/office/drawing/2014/main" id="{001C1C10-7517-471E-8347-3CA0FFEAD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267" y="640080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/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  <p:sldLayoutId id="214748426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F5CC9745-3480-403B-9F81-9F8224F513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3525400-A80A-4A60-B3FE-AF9BA0F61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3076" name="Object 11">
            <a:extLst>
              <a:ext uri="{FF2B5EF4-FFF2-40B4-BE49-F238E27FC236}">
                <a16:creationId xmlns:a16="http://schemas.microsoft.com/office/drawing/2014/main" id="{F1330F6B-8745-4CC5-AC3A-68914DE8E5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13">
            <a:extLst>
              <a:ext uri="{FF2B5EF4-FFF2-40B4-BE49-F238E27FC236}">
                <a16:creationId xmlns:a16="http://schemas.microsoft.com/office/drawing/2014/main" id="{B5316DF6-732F-4E7C-B515-6C6B907CF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5267" y="6400800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/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54E41E7-A7A8-47EE-BFD7-57042AD04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4F5795-FEE6-4B41-B80C-D2E52F8DE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graphicFrame>
        <p:nvGraphicFramePr>
          <p:cNvPr id="4100" name="Object 11">
            <a:extLst>
              <a:ext uri="{FF2B5EF4-FFF2-40B4-BE49-F238E27FC236}">
                <a16:creationId xmlns:a16="http://schemas.microsoft.com/office/drawing/2014/main" id="{7703F785-1151-46CF-A1A7-67340F0235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" y="0"/>
          <a:ext cx="1504951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Photo Editor 照片" r:id="rId14" imgW="4563112" imgH="4466667" progId="MSPhotoEd.3">
                  <p:embed/>
                </p:oleObj>
              </mc:Choice>
              <mc:Fallback>
                <p:oleObj name="Photo Editor 照片" r:id="rId14" imgW="4563112" imgH="44666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04951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Rectangle 12">
            <a:extLst>
              <a:ext uri="{FF2B5EF4-FFF2-40B4-BE49-F238E27FC236}">
                <a16:creationId xmlns:a16="http://schemas.microsoft.com/office/drawing/2014/main" id="{FB16335D-7265-4D20-8AED-5957FC874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200" y="64008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>
                <a:ea typeface="华文行楷" panose="02010800040101010101" pitchFamily="2" charset="-122"/>
              </a:rPr>
              <a:t>国际经济贸易学院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  <p:sldLayoutId id="2147484275" r:id="rId2"/>
    <p:sldLayoutId id="2147484276" r:id="rId3"/>
    <p:sldLayoutId id="2147484277" r:id="rId4"/>
    <p:sldLayoutId id="2147484278" r:id="rId5"/>
    <p:sldLayoutId id="2147484279" r:id="rId6"/>
    <p:sldLayoutId id="2147484280" r:id="rId7"/>
    <p:sldLayoutId id="2147484281" r:id="rId8"/>
    <p:sldLayoutId id="2147484282" r:id="rId9"/>
    <p:sldLayoutId id="2147484283" r:id="rId10"/>
    <p:sldLayoutId id="214748428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D99820B-E455-4B33-A280-194625A910E1}"/>
              </a:ext>
            </a:extLst>
          </p:cNvPr>
          <p:cNvSpPr>
            <a:spLocks noGrp="1" noRot="1" noChangeArrowheads="1"/>
          </p:cNvSpPr>
          <p:nvPr>
            <p:ph type="ctrTitle" idx="4294967295"/>
          </p:nvPr>
        </p:nvSpPr>
        <p:spPr>
          <a:xfrm>
            <a:off x="0" y="1341438"/>
            <a:ext cx="12192000" cy="1008062"/>
          </a:xfrm>
        </p:spPr>
        <p:txBody>
          <a:bodyPr/>
          <a:lstStyle/>
          <a:p>
            <a:pPr>
              <a:defRPr/>
            </a:pPr>
            <a:r>
              <a:rPr lang="zh-CN" altLang="en-US" sz="40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sz="40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40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章  多元回归分析：深入专题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FB6D591-0701-4F1D-817B-77EBF726370B}"/>
              </a:ext>
            </a:extLst>
          </p:cNvPr>
          <p:cNvSpPr>
            <a:spLocks noGrp="1" noRot="1" noChangeArrowheads="1"/>
          </p:cNvSpPr>
          <p:nvPr>
            <p:ph type="subTitle" idx="4294967295"/>
          </p:nvPr>
        </p:nvSpPr>
        <p:spPr>
          <a:xfrm>
            <a:off x="2567608" y="2564904"/>
            <a:ext cx="7531100" cy="28082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提要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一、数据测度单位对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OLS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统计量的影响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二、对函数形式的深入讨论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三、拟合优度与回归元选择的深入研究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四、预测与残差分析</a:t>
            </a:r>
            <a:endParaRPr lang="en-US" altLang="zh-CN" sz="2400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US" altLang="zh-CN" sz="2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indent="0">
              <a:buNone/>
              <a:defRPr/>
            </a:pPr>
            <a:endParaRPr lang="zh-CN" altLang="en-US" sz="26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ldLvl="0" autoUpdateAnimBg="0"/>
      <p:bldP spid="8195" grpId="0" build="p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内容占位符 2">
            <a:extLst>
              <a:ext uri="{FF2B5EF4-FFF2-40B4-BE49-F238E27FC236}">
                <a16:creationId xmlns:a16="http://schemas.microsoft.com/office/drawing/2014/main" id="{107EF268-79E6-42B4-8131-2CA408E36EDC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981200" y="1557339"/>
            <a:ext cx="8229600" cy="471328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/>
              <a:t>关于</a:t>
            </a:r>
            <a:r>
              <a:rPr lang="el-GR" altLang="zh-CN" sz="2400"/>
              <a:t>β</a:t>
            </a:r>
            <a:r>
              <a:rPr lang="zh-CN" altLang="en-US" sz="2400"/>
              <a:t>系数</a:t>
            </a:r>
            <a:r>
              <a:rPr lang="en-US" altLang="zh-CN" sz="2400"/>
              <a:t>-</a:t>
            </a:r>
            <a:r>
              <a:rPr lang="zh-CN" altLang="en-US" sz="2400">
                <a:cs typeface="Times New Roman" panose="02020603050405020304" pitchFamily="18" charset="0"/>
              </a:rPr>
              <a:t>例 </a:t>
            </a:r>
            <a:r>
              <a:rPr lang="en-US" altLang="zh-CN" sz="2400">
                <a:cs typeface="Times New Roman" panose="02020603050405020304" pitchFamily="18" charset="0"/>
              </a:rPr>
              <a:t>6.1</a:t>
            </a:r>
            <a:endParaRPr lang="zh-CN" altLang="en-US" sz="240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17411" name="图片 1">
            <a:extLst>
              <a:ext uri="{FF2B5EF4-FFF2-40B4-BE49-F238E27FC236}">
                <a16:creationId xmlns:a16="http://schemas.microsoft.com/office/drawing/2014/main" id="{EDF793C8-B3AF-4AFE-88BF-A8671FB7B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4" y="2154239"/>
            <a:ext cx="80867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图片 2">
            <a:extLst>
              <a:ext uri="{FF2B5EF4-FFF2-40B4-BE49-F238E27FC236}">
                <a16:creationId xmlns:a16="http://schemas.microsoft.com/office/drawing/2014/main" id="{48039ACA-C0AC-48B1-81CE-CBDA90972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4530725"/>
            <a:ext cx="80772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F0B72BB2-F544-4ABD-8A4A-299C4180A4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24114" y="1052514"/>
            <a:ext cx="8135937" cy="922337"/>
          </a:xfrm>
        </p:spPr>
        <p:txBody>
          <a:bodyPr/>
          <a:lstStyle/>
          <a:p>
            <a:pPr algn="l"/>
            <a:r>
              <a:rPr lang="zh-CN" altLang="en-US" sz="3200">
                <a:solidFill>
                  <a:schemeClr val="tx1"/>
                </a:solidFill>
                <a:cs typeface="Times New Roman" panose="02020603050405020304" pitchFamily="18" charset="0"/>
              </a:rPr>
              <a:t>二、对函数形式的深入讨论</a:t>
            </a:r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6386" name="内容占位符 2">
            <a:extLst>
              <a:ext uri="{FF2B5EF4-FFF2-40B4-BE49-F238E27FC236}">
                <a16:creationId xmlns:a16="http://schemas.microsoft.com/office/drawing/2014/main" id="{A3EC0A47-5EE4-47EC-A600-D2C9A03CA1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70126" y="1917700"/>
            <a:ext cx="7400925" cy="45354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dirty="0">
                <a:cs typeface="Times New Roman" panose="02020603050405020304" pitchFamily="18" charset="0"/>
              </a:rPr>
              <a:t>本节讨论关于函数形式的一些变形和推广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en-US" altLang="zh-CN" sz="2000" b="1" dirty="0">
                <a:solidFill>
                  <a:srgbClr val="23029A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23029A"/>
                </a:solidFill>
                <a:cs typeface="Times New Roman" panose="02020603050405020304" pitchFamily="18" charset="0"/>
              </a:rPr>
              <a:t>、关于</a:t>
            </a:r>
            <a:r>
              <a:rPr lang="zh-CN" altLang="en-US" sz="2000" dirty="0">
                <a:solidFill>
                  <a:srgbClr val="23029A"/>
                </a:solidFill>
                <a:cs typeface="Times New Roman" panose="02020603050405020304" pitchFamily="18" charset="0"/>
              </a:rPr>
              <a:t>对数函数形式的深入讨论</a:t>
            </a:r>
            <a:endParaRPr lang="en-US" altLang="zh-CN" sz="2000" dirty="0">
              <a:solidFill>
                <a:srgbClr val="23029A"/>
              </a:solidFill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zh-CN" sz="2400" dirty="0">
              <a:cs typeface="Times New Roman" panose="02020603050405020304" pitchFamily="18" charset="0"/>
            </a:endParaRPr>
          </a:p>
        </p:txBody>
      </p:sp>
      <p:pic>
        <p:nvPicPr>
          <p:cNvPr id="18436" name="图片 1">
            <a:extLst>
              <a:ext uri="{FF2B5EF4-FFF2-40B4-BE49-F238E27FC236}">
                <a16:creationId xmlns:a16="http://schemas.microsoft.com/office/drawing/2014/main" id="{2BCCC47F-DFE8-4220-AC38-B40EBD614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6" y="2776538"/>
            <a:ext cx="740092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">
            <a:extLst>
              <a:ext uri="{FF2B5EF4-FFF2-40B4-BE49-F238E27FC236}">
                <a16:creationId xmlns:a16="http://schemas.microsoft.com/office/drawing/2014/main" id="{2DEF54B7-CCEB-4AB4-9DB1-3DB499FE5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205039"/>
            <a:ext cx="8264525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1">
            <a:extLst>
              <a:ext uri="{FF2B5EF4-FFF2-40B4-BE49-F238E27FC236}">
                <a16:creationId xmlns:a16="http://schemas.microsoft.com/office/drawing/2014/main" id="{D199241F-C515-4E9D-87E8-B15A5A9AD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02" y="1412776"/>
            <a:ext cx="11086196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>
            <a:extLst>
              <a:ext uri="{FF2B5EF4-FFF2-40B4-BE49-F238E27FC236}">
                <a16:creationId xmlns:a16="http://schemas.microsoft.com/office/drawing/2014/main" id="{C5EF332D-7715-42BA-B32B-DB4EEB244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628800"/>
            <a:ext cx="10300685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C04D3BFF-E278-4958-B5A9-D7ED9324E07D}"/>
              </a:ext>
            </a:extLst>
          </p:cNvPr>
          <p:cNvSpPr>
            <a:spLocks noGrp="1" noRot="1" noChangeArrowheads="1"/>
          </p:cNvSpPr>
          <p:nvPr>
            <p:ph idx="4294967295"/>
          </p:nvPr>
        </p:nvSpPr>
        <p:spPr>
          <a:xfrm>
            <a:off x="767408" y="1360214"/>
            <a:ext cx="8208962" cy="4318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利用对数函数的优缺点</a:t>
            </a:r>
            <a:endParaRPr lang="en-US" altLang="zh-CN" sz="20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531" name="图片 1">
            <a:extLst>
              <a:ext uri="{FF2B5EF4-FFF2-40B4-BE49-F238E27FC236}">
                <a16:creationId xmlns:a16="http://schemas.microsoft.com/office/drawing/2014/main" id="{8D5DA38A-45F6-4755-8C64-B574C7BAE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916832"/>
            <a:ext cx="1075549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57FFD4FA-D8BB-4E45-83B4-AD8CE56C2B6A}"/>
              </a:ext>
            </a:extLst>
          </p:cNvPr>
          <p:cNvSpPr>
            <a:spLocks noGrp="1" noRot="1" noChangeArrowheads="1"/>
          </p:cNvSpPr>
          <p:nvPr>
            <p:ph idx="4294967295"/>
          </p:nvPr>
        </p:nvSpPr>
        <p:spPr>
          <a:xfrm>
            <a:off x="839416" y="1268413"/>
            <a:ext cx="10801200" cy="9064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、含二次式的模型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在应用经济学中，为描述递减或递增的边际效应，常常用到二次函数。</a:t>
            </a:r>
          </a:p>
        </p:txBody>
      </p:sp>
      <p:pic>
        <p:nvPicPr>
          <p:cNvPr id="23555" name="图片 1">
            <a:extLst>
              <a:ext uri="{FF2B5EF4-FFF2-40B4-BE49-F238E27FC236}">
                <a16:creationId xmlns:a16="http://schemas.microsoft.com/office/drawing/2014/main" id="{C99CC1EA-BF7B-4650-B0C3-3DF235611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2188589"/>
            <a:ext cx="8640960" cy="449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1">
            <a:extLst>
              <a:ext uri="{FF2B5EF4-FFF2-40B4-BE49-F238E27FC236}">
                <a16:creationId xmlns:a16="http://schemas.microsoft.com/office/drawing/2014/main" id="{1CE34951-FDAA-4E6D-84AE-FDA2B4359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196752"/>
            <a:ext cx="7704856" cy="547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>
            <a:extLst>
              <a:ext uri="{FF2B5EF4-FFF2-40B4-BE49-F238E27FC236}">
                <a16:creationId xmlns:a16="http://schemas.microsoft.com/office/drawing/2014/main" id="{3D7DA49A-08CA-497B-B51D-E67B607DE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337439"/>
            <a:ext cx="8256464" cy="232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图片 2">
            <a:extLst>
              <a:ext uri="{FF2B5EF4-FFF2-40B4-BE49-F238E27FC236}">
                <a16:creationId xmlns:a16="http://schemas.microsoft.com/office/drawing/2014/main" id="{4EBF30DB-7FD9-48F1-8CE0-0F8C8C200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3692526"/>
            <a:ext cx="8091811" cy="283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1">
            <a:extLst>
              <a:ext uri="{FF2B5EF4-FFF2-40B4-BE49-F238E27FC236}">
                <a16:creationId xmlns:a16="http://schemas.microsoft.com/office/drawing/2014/main" id="{A4D80DD8-ABE0-485A-83D1-55F399B5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268760"/>
            <a:ext cx="10513168" cy="513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F0337B5F-3C2B-4171-8FF3-B36910EBAE0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51384" y="1052513"/>
            <a:ext cx="10111855" cy="863600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一、数据测度单位对</a:t>
            </a:r>
            <a:r>
              <a:rPr lang="en-US" altLang="zh-C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OLS</a:t>
            </a:r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统计量的影响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19" name="内容占位符 2">
                <a:extLst>
                  <a:ext uri="{FF2B5EF4-FFF2-40B4-BE49-F238E27FC236}">
                    <a16:creationId xmlns:a16="http://schemas.microsoft.com/office/drawing/2014/main" id="{40D8C0AA-6774-461B-A6DA-D60642E0FF98}"/>
                  </a:ext>
                </a:extLst>
              </p:cNvPr>
              <p:cNvSpPr>
                <a:spLocks noGrp="1" noChangeArrowheads="1"/>
              </p:cNvSpPr>
              <p:nvPr>
                <p:ph idx="4294967295"/>
              </p:nvPr>
            </p:nvSpPr>
            <p:spPr>
              <a:xfrm>
                <a:off x="767408" y="1700214"/>
                <a:ext cx="10441160" cy="2736898"/>
              </a:xfrm>
            </p:spPr>
            <p:txBody>
              <a:bodyPr/>
              <a:lstStyle/>
              <a:p>
                <a:pPr marL="0" indent="360363">
                  <a:buNone/>
                </a:pPr>
                <a:r>
                  <a:rPr lang="zh-CN" altLang="en-US" sz="2000" dirty="0"/>
                  <a:t> 在第２章中，我们简要地讨论了改变度量单位对</a:t>
                </a:r>
                <a:r>
                  <a:rPr lang="en-US" altLang="zh-CN" sz="2000" dirty="0"/>
                  <a:t>OLS</a:t>
                </a:r>
                <a:r>
                  <a:rPr lang="zh-CN" altLang="en-US" sz="2000" dirty="0"/>
                  <a:t>截距和斜率估计值的影响回归模型的类型。</a:t>
                </a:r>
                <a:endParaRPr lang="en-US" altLang="zh-CN" sz="2000" dirty="0"/>
              </a:p>
              <a:p>
                <a:pPr marL="0" indent="360363">
                  <a:buNone/>
                </a:pPr>
                <a:r>
                  <a:rPr lang="zh-CN" altLang="en-US" sz="2000" dirty="0"/>
                  <a:t>可以证明，</a:t>
                </a:r>
                <a:r>
                  <a:rPr lang="zh-CN" altLang="en-US" sz="2800" b="1" dirty="0"/>
                  <a:t>改变度量并不会影响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000" dirty="0"/>
                  <a:t>，本章首先考察改变因变量或自变量的度量单位对标准误、</a:t>
                </a:r>
                <a:r>
                  <a:rPr lang="en-US" altLang="zh-CN" sz="2000" dirty="0"/>
                  <a:t>t</a:t>
                </a:r>
                <a:r>
                  <a:rPr lang="zh-CN" altLang="en-US" sz="2000" dirty="0"/>
                  <a:t>统计量、</a:t>
                </a:r>
                <a:r>
                  <a:rPr lang="en-US" altLang="zh-CN" sz="2000" dirty="0"/>
                  <a:t>F</a:t>
                </a:r>
                <a:r>
                  <a:rPr lang="zh-CN" altLang="en-US" sz="2000" dirty="0"/>
                  <a:t>统计量和置信区间的影响。考虑妇女抽烟与孩子出生体重研究中，原研究以每日抽烟</a:t>
                </a:r>
                <a:r>
                  <a:rPr lang="zh-CN" altLang="en-US" sz="2000" b="1" dirty="0"/>
                  <a:t>支数</a:t>
                </a:r>
                <a:r>
                  <a:rPr lang="zh-CN" altLang="en-US" sz="2000" dirty="0"/>
                  <a:t>作为解释变量。</a:t>
                </a:r>
                <a:endParaRPr lang="en-US" altLang="zh-CN" sz="2000" dirty="0"/>
              </a:p>
              <a:p>
                <a:pPr marL="0" indent="360363">
                  <a:buNone/>
                </a:pPr>
                <a:r>
                  <a:rPr lang="zh-CN" altLang="en-US" sz="2000" dirty="0"/>
                  <a:t>结果见表</a:t>
                </a:r>
                <a:r>
                  <a:rPr lang="en-US" altLang="zh-CN" sz="2000" dirty="0"/>
                  <a:t>6-1</a:t>
                </a:r>
                <a:r>
                  <a:rPr lang="zh-CN" altLang="en-US" sz="2000" dirty="0"/>
                  <a:t>第一列。</a:t>
                </a:r>
                <a:endParaRPr lang="en-US" altLang="zh-CN" sz="2000" dirty="0"/>
              </a:p>
              <a:p>
                <a:pPr marL="0" indent="360363">
                  <a:buNone/>
                </a:pPr>
                <a:endParaRPr lang="zh-CN" altLang="en-US" sz="2000" dirty="0"/>
              </a:p>
            </p:txBody>
          </p:sp>
        </mc:Choice>
        <mc:Fallback>
          <p:sp>
            <p:nvSpPr>
              <p:cNvPr id="9219" name="内容占位符 2">
                <a:extLst>
                  <a:ext uri="{FF2B5EF4-FFF2-40B4-BE49-F238E27FC236}">
                    <a16:creationId xmlns:a16="http://schemas.microsoft.com/office/drawing/2014/main" id="{40D8C0AA-6774-461B-A6DA-D60642E0FF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7408" y="1700214"/>
                <a:ext cx="10441160" cy="2736898"/>
              </a:xfrm>
              <a:blipFill>
                <a:blip r:embed="rId2"/>
                <a:stretch>
                  <a:fillRect l="-642" t="-1782" r="-1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1">
            <a:extLst>
              <a:ext uri="{FF2B5EF4-FFF2-40B4-BE49-F238E27FC236}">
                <a16:creationId xmlns:a16="http://schemas.microsoft.com/office/drawing/2014/main" id="{8D784A84-3A26-4655-8136-AFAB6F23A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1700214"/>
            <a:ext cx="6367463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1">
            <a:extLst>
              <a:ext uri="{FF2B5EF4-FFF2-40B4-BE49-F238E27FC236}">
                <a16:creationId xmlns:a16="http://schemas.microsoft.com/office/drawing/2014/main" id="{0D485F4E-885D-42F0-8E11-EE4F205A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412776"/>
            <a:ext cx="10726240" cy="257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图片 2">
            <a:extLst>
              <a:ext uri="{FF2B5EF4-FFF2-40B4-BE49-F238E27FC236}">
                <a16:creationId xmlns:a16="http://schemas.microsoft.com/office/drawing/2014/main" id="{205CE697-9D13-45B6-A4B1-D68E03B7E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4077072"/>
            <a:ext cx="107863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1">
            <a:extLst>
              <a:ext uri="{FF2B5EF4-FFF2-40B4-BE49-F238E27FC236}">
                <a16:creationId xmlns:a16="http://schemas.microsoft.com/office/drawing/2014/main" id="{FCA9BF55-84CA-4B73-9BBB-99618EBC7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268760"/>
            <a:ext cx="9073008" cy="539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B6586F97-94B0-4148-A966-29A4A2D94E9A}"/>
              </a:ext>
            </a:extLst>
          </p:cNvPr>
          <p:cNvSpPr>
            <a:spLocks noGrp="1" noRot="1" noChangeArrowheads="1"/>
          </p:cNvSpPr>
          <p:nvPr/>
        </p:nvSpPr>
        <p:spPr bwMode="auto">
          <a:xfrm>
            <a:off x="551384" y="1340768"/>
            <a:ext cx="10945216" cy="46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70000"/>
              <a:buFontTx/>
              <a:buNone/>
            </a:pPr>
            <a:r>
              <a:rPr lang="en-US" altLang="zh-CN" sz="2400" b="1" dirty="0">
                <a:solidFill>
                  <a:srgbClr val="23029A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23029A"/>
                </a:solidFill>
                <a:cs typeface="Times New Roman" panose="02020603050405020304" pitchFamily="18" charset="0"/>
              </a:rPr>
              <a:t>、含有交互项的模型</a:t>
            </a:r>
            <a:endParaRPr lang="en-US" altLang="zh-CN" sz="2400" b="1" dirty="0">
              <a:solidFill>
                <a:srgbClr val="23029A"/>
              </a:solidFill>
              <a:cs typeface="Times New Roman" panose="02020603050405020304" pitchFamily="18" charset="0"/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>
                <a:latin typeface="Calibri" panose="020F0502020204030204" pitchFamily="34" charset="0"/>
              </a:rPr>
              <a:t>因变量对一个解释变量的偏效应、弹性或半弹性，有时很自然地取决于另一个解释变量的大小。</a:t>
            </a:r>
            <a:endParaRPr lang="en-US" altLang="zh-CN" sz="2000" dirty="0">
              <a:latin typeface="Calibri" panose="020F0502020204030204" pitchFamily="34" charset="0"/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1747" name="图片 1">
            <a:extLst>
              <a:ext uri="{FF2B5EF4-FFF2-40B4-BE49-F238E27FC236}">
                <a16:creationId xmlns:a16="http://schemas.microsoft.com/office/drawing/2014/main" id="{716720E9-DE60-4139-97AB-1DDBDF5AF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132856"/>
            <a:ext cx="10009112" cy="442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1">
            <a:extLst>
              <a:ext uri="{FF2B5EF4-FFF2-40B4-BE49-F238E27FC236}">
                <a16:creationId xmlns:a16="http://schemas.microsoft.com/office/drawing/2014/main" id="{9F57D50C-6C60-4AA0-AF93-ED0DDC6E5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5" y="1628800"/>
            <a:ext cx="10855189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2">
            <a:extLst>
              <a:ext uri="{FF2B5EF4-FFF2-40B4-BE49-F238E27FC236}">
                <a16:creationId xmlns:a16="http://schemas.microsoft.com/office/drawing/2014/main" id="{09A2EEDE-F527-4DB5-8A3F-C05F9C8A8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24" y="1412776"/>
            <a:ext cx="1037835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1">
            <a:extLst>
              <a:ext uri="{FF2B5EF4-FFF2-40B4-BE49-F238E27FC236}">
                <a16:creationId xmlns:a16="http://schemas.microsoft.com/office/drawing/2014/main" id="{D379D844-A20B-4E5F-91BB-FE52A9490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2" y="1916832"/>
            <a:ext cx="11499376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图片 2">
            <a:extLst>
              <a:ext uri="{FF2B5EF4-FFF2-40B4-BE49-F238E27FC236}">
                <a16:creationId xmlns:a16="http://schemas.microsoft.com/office/drawing/2014/main" id="{BAFCD997-19C6-43F7-9C6D-B0CB41C12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556792"/>
            <a:ext cx="11294589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>
            <a:extLst>
              <a:ext uri="{FF2B5EF4-FFF2-40B4-BE49-F238E27FC236}">
                <a16:creationId xmlns:a16="http://schemas.microsoft.com/office/drawing/2014/main" id="{084475D8-31C3-4EF7-B2DB-36B9BCCE419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95400" y="1206501"/>
            <a:ext cx="10001175" cy="709613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1"/>
                </a:solidFill>
                <a:cs typeface="Times New Roman" panose="02020603050405020304" pitchFamily="18" charset="0"/>
              </a:rPr>
              <a:t>三、拟合优度与回归元选择的深入研究</a:t>
            </a:r>
            <a:endParaRPr lang="en-US" altLang="zh-CN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3795" name="内容占位符 2">
            <a:extLst>
              <a:ext uri="{FF2B5EF4-FFF2-40B4-BE49-F238E27FC236}">
                <a16:creationId xmlns:a16="http://schemas.microsoft.com/office/drawing/2014/main" id="{A06E0E67-2D2B-4D01-AF67-81BD160CFA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3432" y="1916114"/>
            <a:ext cx="10369151" cy="115252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关于</a:t>
            </a:r>
            <a:r>
              <a:rPr lang="en-US" altLang="zh-CN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R2</a:t>
            </a:r>
            <a:r>
              <a:rPr lang="zh-CN" altLang="en-US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的缺点</a:t>
            </a:r>
            <a:r>
              <a:rPr lang="en-US" altLang="zh-CN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   </a:t>
            </a:r>
          </a:p>
          <a:p>
            <a:pPr marL="0" indent="360363">
              <a:buNone/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如果依据</a:t>
            </a:r>
            <a:r>
              <a:rPr lang="en-US" altLang="zh-CN" sz="2000" dirty="0">
                <a:cs typeface="Times New Roman" panose="02020603050405020304" pitchFamily="18" charset="0"/>
              </a:rPr>
              <a:t>R2</a:t>
            </a:r>
            <a:r>
              <a:rPr lang="zh-CN" altLang="en-US" sz="2000" dirty="0">
                <a:cs typeface="Times New Roman" panose="02020603050405020304" pitchFamily="18" charset="0"/>
              </a:rPr>
              <a:t>的大小来选择一组解释变量，这可能导致一些不合理的模型。回归前面的内容可以发现：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zh-CN" altLang="en-US" sz="2000" dirty="0">
              <a:cs typeface="Times New Roman" panose="02020603050405020304" pitchFamily="18" charset="0"/>
            </a:endParaRPr>
          </a:p>
        </p:txBody>
      </p:sp>
      <p:pic>
        <p:nvPicPr>
          <p:cNvPr id="35844" name="图片 1">
            <a:extLst>
              <a:ext uri="{FF2B5EF4-FFF2-40B4-BE49-F238E27FC236}">
                <a16:creationId xmlns:a16="http://schemas.microsoft.com/office/drawing/2014/main" id="{36485F28-8009-4DA9-A55A-8AB8B7C33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996952"/>
            <a:ext cx="8712968" cy="353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>
            <a:extLst>
              <a:ext uri="{FF2B5EF4-FFF2-40B4-BE49-F238E27FC236}">
                <a16:creationId xmlns:a16="http://schemas.microsoft.com/office/drawing/2014/main" id="{5C75209D-C85D-4D5F-85FB-A4B2D037CE7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15480" y="1628775"/>
            <a:ext cx="9289032" cy="44973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关于</a:t>
            </a:r>
            <a:r>
              <a:rPr lang="en-US" altLang="zh-CN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R2</a:t>
            </a:r>
            <a:r>
              <a:rPr lang="zh-CN" altLang="en-US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的缺点：</a:t>
            </a:r>
            <a:r>
              <a:rPr lang="en-US" altLang="zh-CN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   </a:t>
            </a:r>
          </a:p>
          <a:p>
            <a:pPr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在方程中增加变量时，</a:t>
            </a:r>
            <a:r>
              <a:rPr lang="en-US" altLang="zh-CN" sz="2000" dirty="0">
                <a:cs typeface="Times New Roman" panose="02020603050405020304" pitchFamily="18" charset="0"/>
              </a:rPr>
              <a:t>R2</a:t>
            </a:r>
            <a:r>
              <a:rPr lang="zh-CN" altLang="en-US" sz="2000" dirty="0">
                <a:cs typeface="Times New Roman" panose="02020603050405020304" pitchFamily="18" charset="0"/>
              </a:rPr>
              <a:t>的相对变化则十分明显增大。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一个小的</a:t>
            </a:r>
            <a:r>
              <a:rPr lang="en-US" altLang="zh-CN" sz="2000" dirty="0">
                <a:cs typeface="Times New Roman" panose="02020603050405020304" pitchFamily="18" charset="0"/>
              </a:rPr>
              <a:t>R2</a:t>
            </a:r>
            <a:r>
              <a:rPr lang="zh-CN" altLang="en-US" sz="2000" dirty="0">
                <a:cs typeface="Times New Roman" panose="02020603050405020304" pitchFamily="18" charset="0"/>
              </a:rPr>
              <a:t>所引起的重要后果使预测变得更加困难。 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由于 </a:t>
            </a:r>
            <a:r>
              <a:rPr lang="en-US" altLang="zh-CN" sz="2000" dirty="0"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cs typeface="Times New Roman" panose="02020603050405020304" pitchFamily="18" charset="0"/>
              </a:rPr>
              <a:t>的大多数变化都被不可观测的因素所解释，因而在给定解释变量的值后利用</a:t>
            </a:r>
            <a:r>
              <a:rPr lang="en-US" altLang="zh-CN" sz="2000" dirty="0">
                <a:cs typeface="Times New Roman" panose="02020603050405020304" pitchFamily="18" charset="0"/>
              </a:rPr>
              <a:t>OLS</a:t>
            </a:r>
            <a:r>
              <a:rPr lang="zh-CN" altLang="en-US" sz="2000" dirty="0">
                <a:cs typeface="Times New Roman" panose="02020603050405020304" pitchFamily="18" charset="0"/>
              </a:rPr>
              <a:t>方程预测 </a:t>
            </a:r>
            <a:r>
              <a:rPr lang="en-US" altLang="zh-CN" sz="2000" dirty="0"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cs typeface="Times New Roman" panose="02020603050405020304" pitchFamily="18" charset="0"/>
              </a:rPr>
              <a:t>未来的结果会非常困难。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内容占位符 2">
            <a:extLst>
              <a:ext uri="{FF2B5EF4-FFF2-40B4-BE49-F238E27FC236}">
                <a16:creationId xmlns:a16="http://schemas.microsoft.com/office/drawing/2014/main" id="{4FC7ED1D-8DD9-47EC-A4ED-51423CA401B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9416" y="1340768"/>
            <a:ext cx="10441160" cy="470852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23029A"/>
                </a:solidFill>
                <a:latin typeface="+mn-ea"/>
              </a:rPr>
              <a:t>调整</a:t>
            </a:r>
            <a:r>
              <a:rPr lang="en-US" altLang="zh-CN" sz="2400" dirty="0">
                <a:solidFill>
                  <a:srgbClr val="23029A"/>
                </a:solidFill>
                <a:latin typeface="+mn-ea"/>
              </a:rPr>
              <a:t>R2</a:t>
            </a:r>
          </a:p>
          <a:p>
            <a:pPr marL="0" indent="0">
              <a:buNone/>
              <a:defRPr/>
            </a:pPr>
            <a:r>
              <a:rPr lang="zh-CN" altLang="en-US" sz="2000" dirty="0">
                <a:latin typeface="+mn-ea"/>
              </a:rPr>
              <a:t>大多数回归软件包既报告</a:t>
            </a:r>
            <a:r>
              <a:rPr lang="en-US" altLang="zh-CN" sz="2000" dirty="0">
                <a:latin typeface="+mn-ea"/>
              </a:rPr>
              <a:t>R2</a:t>
            </a:r>
            <a:r>
              <a:rPr lang="zh-CN" altLang="en-US" sz="2000" dirty="0">
                <a:latin typeface="+mn-ea"/>
              </a:rPr>
              <a:t>，也报告被称为调整</a:t>
            </a:r>
            <a:r>
              <a:rPr lang="en-US" altLang="zh-CN" sz="2000" dirty="0">
                <a:latin typeface="+mn-ea"/>
              </a:rPr>
              <a:t>R2</a:t>
            </a:r>
            <a:r>
              <a:rPr lang="zh-CN" altLang="en-US" sz="2000" dirty="0">
                <a:latin typeface="+mn-ea"/>
              </a:rPr>
              <a:t>的统计量。</a:t>
            </a:r>
          </a:p>
        </p:txBody>
      </p:sp>
      <p:pic>
        <p:nvPicPr>
          <p:cNvPr id="37891" name="图片 1">
            <a:extLst>
              <a:ext uri="{FF2B5EF4-FFF2-40B4-BE49-F238E27FC236}">
                <a16:creationId xmlns:a16="http://schemas.microsoft.com/office/drawing/2014/main" id="{E39E01D4-1A9E-4E78-9239-5FFB40AF3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2276872"/>
            <a:ext cx="9289032" cy="416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图片 1">
            <a:extLst>
              <a:ext uri="{FF2B5EF4-FFF2-40B4-BE49-F238E27FC236}">
                <a16:creationId xmlns:a16="http://schemas.microsoft.com/office/drawing/2014/main" id="{19E74FE2-8107-4127-B3C4-35F6E0BEC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277830"/>
            <a:ext cx="985947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2">
            <a:extLst>
              <a:ext uri="{FF2B5EF4-FFF2-40B4-BE49-F238E27FC236}">
                <a16:creationId xmlns:a16="http://schemas.microsoft.com/office/drawing/2014/main" id="{A850DA03-C288-47C4-A77F-F80DE20A4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933667"/>
            <a:ext cx="9897711" cy="294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2">
            <a:extLst>
              <a:ext uri="{FF2B5EF4-FFF2-40B4-BE49-F238E27FC236}">
                <a16:creationId xmlns:a16="http://schemas.microsoft.com/office/drawing/2014/main" id="{7D3A77F5-E68C-4D35-955C-66FE2954E8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5440" y="1340768"/>
            <a:ext cx="7667625" cy="4318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23029A"/>
                </a:solidFill>
                <a:latin typeface="+mn-ea"/>
              </a:rPr>
              <a:t>调整</a:t>
            </a:r>
            <a:r>
              <a:rPr lang="en-US" altLang="zh-CN" sz="2400" dirty="0">
                <a:solidFill>
                  <a:srgbClr val="23029A"/>
                </a:solidFill>
                <a:latin typeface="+mn-ea"/>
              </a:rPr>
              <a:t>R2-</a:t>
            </a:r>
            <a:r>
              <a:rPr lang="zh-CN" altLang="en-US" sz="2400" dirty="0">
                <a:solidFill>
                  <a:srgbClr val="23029A"/>
                </a:solidFill>
                <a:latin typeface="+mn-ea"/>
              </a:rPr>
              <a:t>续</a:t>
            </a:r>
            <a:endParaRPr lang="en-US" altLang="zh-CN" sz="2400" dirty="0">
              <a:solidFill>
                <a:srgbClr val="23029A"/>
              </a:solidFill>
              <a:latin typeface="+mn-ea"/>
            </a:endParaRPr>
          </a:p>
        </p:txBody>
      </p:sp>
      <p:pic>
        <p:nvPicPr>
          <p:cNvPr id="38915" name="图片 1">
            <a:extLst>
              <a:ext uri="{FF2B5EF4-FFF2-40B4-BE49-F238E27FC236}">
                <a16:creationId xmlns:a16="http://schemas.microsoft.com/office/drawing/2014/main" id="{C4B5AB8A-F880-40A8-AE76-71CCF4D50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844824"/>
            <a:ext cx="8877176" cy="485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内容占位符 2">
            <a:extLst>
              <a:ext uri="{FF2B5EF4-FFF2-40B4-BE49-F238E27FC236}">
                <a16:creationId xmlns:a16="http://schemas.microsoft.com/office/drawing/2014/main" id="{315DA2B1-DBB2-4302-B8EB-EDFE42FE39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3432" y="1371600"/>
            <a:ext cx="7772400" cy="41148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dirty="0">
                <a:solidFill>
                  <a:srgbClr val="23029A"/>
                </a:solidFill>
              </a:rPr>
              <a:t>2</a:t>
            </a:r>
            <a:r>
              <a:rPr lang="zh-CN" altLang="en-US" sz="2400" dirty="0">
                <a:solidFill>
                  <a:srgbClr val="23029A"/>
                </a:solidFill>
              </a:rPr>
              <a:t>、</a:t>
            </a:r>
            <a:r>
              <a:rPr lang="zh-CN" altLang="en-US" sz="2400" dirty="0">
                <a:solidFill>
                  <a:srgbClr val="23029A"/>
                </a:solidFill>
                <a:latin typeface="+mn-ea"/>
              </a:rPr>
              <a:t>利用调整</a:t>
            </a:r>
            <a:r>
              <a:rPr lang="en-US" altLang="zh-CN" sz="2400" dirty="0">
                <a:solidFill>
                  <a:srgbClr val="23029A"/>
                </a:solidFill>
                <a:latin typeface="+mn-ea"/>
              </a:rPr>
              <a:t>R2</a:t>
            </a:r>
            <a:r>
              <a:rPr lang="zh-CN" altLang="en-US" sz="2400" dirty="0">
                <a:solidFill>
                  <a:srgbClr val="23029A"/>
                </a:solidFill>
                <a:latin typeface="+mn-ea"/>
              </a:rPr>
              <a:t>在两个非嵌套模型当中进行选择</a:t>
            </a:r>
            <a:endParaRPr lang="en-US" altLang="zh-CN" sz="2400" dirty="0">
              <a:solidFill>
                <a:srgbClr val="23029A"/>
              </a:solidFill>
              <a:latin typeface="+mn-ea"/>
            </a:endParaRPr>
          </a:p>
          <a:p>
            <a:pPr marL="0" indent="0">
              <a:buNone/>
              <a:defRPr/>
            </a:pPr>
            <a:r>
              <a:rPr lang="zh-CN" altLang="en-US" sz="2000" dirty="0">
                <a:latin typeface="+mn-ea"/>
              </a:rPr>
              <a:t>定义：两个方程中，由于没有哪一个是另一个的特殊情形，所以它们是非嵌套模型（</a:t>
            </a:r>
            <a:r>
              <a:rPr lang="en-US" altLang="zh-CN" sz="2000" dirty="0" err="1">
                <a:cs typeface="Times New Roman" panose="02020603050405020304" pitchFamily="18" charset="0"/>
              </a:rPr>
              <a:t>nonnested</a:t>
            </a:r>
            <a:r>
              <a:rPr lang="en-US" altLang="zh-CN" sz="2000" dirty="0">
                <a:cs typeface="Times New Roman" panose="02020603050405020304" pitchFamily="18" charset="0"/>
              </a:rPr>
              <a:t> models</a:t>
            </a:r>
            <a:r>
              <a:rPr lang="zh-CN" altLang="en-US" sz="2000" dirty="0">
                <a:latin typeface="+mn-ea"/>
              </a:rPr>
              <a:t>）。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zh-CN" sz="2000" dirty="0">
              <a:latin typeface="+mn-ea"/>
            </a:endParaRPr>
          </a:p>
          <a:p>
            <a:pPr marL="0" indent="0">
              <a:buNone/>
              <a:defRPr/>
            </a:pPr>
            <a:endParaRPr lang="en-US" altLang="zh-CN" sz="2000" dirty="0">
              <a:latin typeface="+mn-ea"/>
            </a:endParaRPr>
          </a:p>
        </p:txBody>
      </p:sp>
      <p:pic>
        <p:nvPicPr>
          <p:cNvPr id="39939" name="图片 1">
            <a:extLst>
              <a:ext uri="{FF2B5EF4-FFF2-40B4-BE49-F238E27FC236}">
                <a16:creationId xmlns:a16="http://schemas.microsoft.com/office/drawing/2014/main" id="{84AD3D89-AE03-42B0-A829-6BF0453EC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852936"/>
            <a:ext cx="838222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2">
            <a:extLst>
              <a:ext uri="{FF2B5EF4-FFF2-40B4-BE49-F238E27FC236}">
                <a16:creationId xmlns:a16="http://schemas.microsoft.com/office/drawing/2014/main" id="{8D068BB2-1AC7-4178-A861-305B08FAF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340767"/>
            <a:ext cx="9793088" cy="535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内容占位符 2">
            <a:extLst>
              <a:ext uri="{FF2B5EF4-FFF2-40B4-BE49-F238E27FC236}">
                <a16:creationId xmlns:a16="http://schemas.microsoft.com/office/drawing/2014/main" id="{CC02154F-AB10-400B-8AB6-7B8FE0E7C6C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424113" y="1371601"/>
            <a:ext cx="7772400" cy="4730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>
                <a:cs typeface="Times New Roman" panose="02020603050405020304" pitchFamily="18" charset="0"/>
              </a:rPr>
              <a:t>为什么调整</a:t>
            </a:r>
            <a:r>
              <a:rPr lang="en-US" altLang="zh-CN" sz="2400">
                <a:cs typeface="Times New Roman" panose="02020603050405020304" pitchFamily="18" charset="0"/>
              </a:rPr>
              <a:t>R2</a:t>
            </a:r>
            <a:r>
              <a:rPr lang="zh-CN" altLang="en-US" sz="2400">
                <a:cs typeface="Times New Roman" panose="02020603050405020304" pitchFamily="18" charset="0"/>
              </a:rPr>
              <a:t>可以这样用</a:t>
            </a:r>
            <a:endParaRPr lang="en-US" altLang="zh-CN" sz="240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endParaRPr lang="en-US" altLang="zh-CN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1987" name="图片 1">
            <a:extLst>
              <a:ext uri="{FF2B5EF4-FFF2-40B4-BE49-F238E27FC236}">
                <a16:creationId xmlns:a16="http://schemas.microsoft.com/office/drawing/2014/main" id="{9DB7F97A-AB19-4296-AFAF-D12CE8669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060575"/>
            <a:ext cx="7477125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>
            <a:extLst>
              <a:ext uri="{FF2B5EF4-FFF2-40B4-BE49-F238E27FC236}">
                <a16:creationId xmlns:a16="http://schemas.microsoft.com/office/drawing/2014/main" id="{D174A018-AA67-4054-9221-982E8E33168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111376" y="1600201"/>
            <a:ext cx="7775575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/>
              <a:t>思考题</a:t>
            </a:r>
            <a:r>
              <a:rPr lang="en-US" altLang="zh-CN" sz="2000"/>
              <a:t>6.4</a:t>
            </a:r>
          </a:p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r>
              <a:rPr lang="en-US" altLang="zh-CN" sz="2000">
                <a:cs typeface="Times New Roman" panose="02020603050405020304" pitchFamily="18" charset="0"/>
              </a:rPr>
              <a:t>R2</a:t>
            </a:r>
            <a:r>
              <a:rPr lang="zh-CN" altLang="en-US" sz="2000">
                <a:cs typeface="Times New Roman" panose="02020603050405020304" pitchFamily="18" charset="0"/>
              </a:rPr>
              <a:t>的局限性</a:t>
            </a:r>
            <a:endParaRPr lang="en-US" altLang="zh-CN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3011" name="图片 1">
            <a:extLst>
              <a:ext uri="{FF2B5EF4-FFF2-40B4-BE49-F238E27FC236}">
                <a16:creationId xmlns:a16="http://schemas.microsoft.com/office/drawing/2014/main" id="{3479A29E-313C-4777-97B5-580E18B6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1600201"/>
            <a:ext cx="66436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图片 2">
            <a:extLst>
              <a:ext uri="{FF2B5EF4-FFF2-40B4-BE49-F238E27FC236}">
                <a16:creationId xmlns:a16="http://schemas.microsoft.com/office/drawing/2014/main" id="{0F946832-C204-4E76-8476-0F1DB9F45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3500439"/>
            <a:ext cx="77755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内容占位符 2">
            <a:extLst>
              <a:ext uri="{FF2B5EF4-FFF2-40B4-BE49-F238E27FC236}">
                <a16:creationId xmlns:a16="http://schemas.microsoft.com/office/drawing/2014/main" id="{AE5FCC3A-F415-40B9-B944-E8CEF00FDE8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981200" y="1484313"/>
            <a:ext cx="8002588" cy="46418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>
                <a:solidFill>
                  <a:srgbClr val="23029A"/>
                </a:solidFill>
                <a:cs typeface="Times New Roman" panose="02020603050405020304" pitchFamily="18" charset="0"/>
              </a:rPr>
              <a:t>例题</a:t>
            </a:r>
            <a:r>
              <a:rPr lang="en-US" altLang="zh-CN" sz="2000">
                <a:solidFill>
                  <a:srgbClr val="23029A"/>
                </a:solidFill>
                <a:cs typeface="Times New Roman" panose="02020603050405020304" pitchFamily="18" charset="0"/>
              </a:rPr>
              <a:t>6.4  CEO</a:t>
            </a:r>
            <a:r>
              <a:rPr lang="zh-CN" altLang="en-US" sz="2000">
                <a:solidFill>
                  <a:srgbClr val="23029A"/>
                </a:solidFill>
                <a:cs typeface="Times New Roman" panose="02020603050405020304" pitchFamily="18" charset="0"/>
              </a:rPr>
              <a:t>的薪酬与企业业绩</a:t>
            </a:r>
          </a:p>
        </p:txBody>
      </p:sp>
      <p:pic>
        <p:nvPicPr>
          <p:cNvPr id="44035" name="图片 1">
            <a:extLst>
              <a:ext uri="{FF2B5EF4-FFF2-40B4-BE49-F238E27FC236}">
                <a16:creationId xmlns:a16="http://schemas.microsoft.com/office/drawing/2014/main" id="{9FE38B0A-6D6E-4CDE-BB9D-BCACF2BEA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060575"/>
            <a:ext cx="8094663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>
            <a:extLst>
              <a:ext uri="{FF2B5EF4-FFF2-40B4-BE49-F238E27FC236}">
                <a16:creationId xmlns:a16="http://schemas.microsoft.com/office/drawing/2014/main" id="{2461E4C9-5522-4822-8E6F-93CCA58EE0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97100" y="1341439"/>
            <a:ext cx="7556500" cy="478472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、回归分析中控制因素过多</a:t>
            </a:r>
            <a:endParaRPr lang="en-US" altLang="zh-CN" sz="2400" dirty="0">
              <a:solidFill>
                <a:srgbClr val="23029A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r>
              <a:rPr lang="zh-CN" altLang="en-US" sz="2400" dirty="0"/>
              <a:t> </a:t>
            </a:r>
            <a:r>
              <a:rPr lang="zh-CN" altLang="en-US" sz="2000" dirty="0"/>
              <a:t>当过分强调拟合优度，就会在回归模型中无所顾忌地控制 一些不应该控制的因素。为了避免这种错误，记住对多元回归模型的其他条件不变的解释。</a:t>
            </a:r>
          </a:p>
          <a:p>
            <a:pPr>
              <a:defRPr/>
            </a:pPr>
            <a:endParaRPr lang="zh-CN" altLang="en-US" dirty="0"/>
          </a:p>
        </p:txBody>
      </p:sp>
      <p:pic>
        <p:nvPicPr>
          <p:cNvPr id="45059" name="图片 2">
            <a:extLst>
              <a:ext uri="{FF2B5EF4-FFF2-40B4-BE49-F238E27FC236}">
                <a16:creationId xmlns:a16="http://schemas.microsoft.com/office/drawing/2014/main" id="{50F5E794-69DB-440D-A4CA-E549E7017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1" y="2997200"/>
            <a:ext cx="7826375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图片 3">
            <a:extLst>
              <a:ext uri="{FF2B5EF4-FFF2-40B4-BE49-F238E27FC236}">
                <a16:creationId xmlns:a16="http://schemas.microsoft.com/office/drawing/2014/main" id="{7AAF1357-9721-4FD7-92A1-249F40005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3849689"/>
            <a:ext cx="7715250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图片 2">
            <a:extLst>
              <a:ext uri="{FF2B5EF4-FFF2-40B4-BE49-F238E27FC236}">
                <a16:creationId xmlns:a16="http://schemas.microsoft.com/office/drawing/2014/main" id="{A775BB4E-CAC0-44D4-ACBA-6DCADCF56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916114"/>
            <a:ext cx="829627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2">
            <a:extLst>
              <a:ext uri="{FF2B5EF4-FFF2-40B4-BE49-F238E27FC236}">
                <a16:creationId xmlns:a16="http://schemas.microsoft.com/office/drawing/2014/main" id="{6B6B0EB3-9FC4-4E95-AF76-7DA3E7C5EF7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424114" y="1557339"/>
            <a:ext cx="7329487" cy="5032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/>
              <a:t>关注时</a:t>
            </a:r>
            <a:r>
              <a:rPr lang="en-US" altLang="zh-CN" sz="2000"/>
              <a:t>R2</a:t>
            </a:r>
            <a:r>
              <a:rPr lang="zh-CN" altLang="en-US" sz="2000"/>
              <a:t>的注意事项</a:t>
            </a:r>
          </a:p>
        </p:txBody>
      </p:sp>
      <p:pic>
        <p:nvPicPr>
          <p:cNvPr id="47107" name="图片 2">
            <a:extLst>
              <a:ext uri="{FF2B5EF4-FFF2-40B4-BE49-F238E27FC236}">
                <a16:creationId xmlns:a16="http://schemas.microsoft.com/office/drawing/2014/main" id="{B0DB62BB-62EF-4F97-BFBB-89FA0DD75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4" y="2492376"/>
            <a:ext cx="73818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内容占位符 2">
            <a:extLst>
              <a:ext uri="{FF2B5EF4-FFF2-40B4-BE49-F238E27FC236}">
                <a16:creationId xmlns:a16="http://schemas.microsoft.com/office/drawing/2014/main" id="{BCC7B9B7-6457-4DB7-BFDB-A5764968A2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92364" y="1417639"/>
            <a:ext cx="7464425" cy="470852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23029A"/>
                </a:solidFill>
                <a:cs typeface="Times New Roman" panose="02020603050405020304" pitchFamily="18" charset="0"/>
              </a:rPr>
              <a:t>、增加回归元减少误差方法</a:t>
            </a:r>
            <a:endParaRPr lang="zh-CN" altLang="en-US" sz="2400" dirty="0">
              <a:solidFill>
                <a:srgbClr val="23029A"/>
              </a:solidFill>
            </a:endParaRPr>
          </a:p>
          <a:p>
            <a:pPr marL="0" indent="449263">
              <a:buNone/>
              <a:defRPr/>
            </a:pPr>
            <a:r>
              <a:rPr lang="zh-CN" altLang="en-US" sz="1800" dirty="0"/>
              <a:t>前面几个例子说明，尽管有些自变量与因变量相关，也不应该包括在回归模型中。</a:t>
            </a:r>
          </a:p>
          <a:p>
            <a:pPr marL="0" indent="449263">
              <a:buNone/>
              <a:defRPr/>
            </a:pPr>
            <a:r>
              <a:rPr lang="zh-CN" altLang="en-US" sz="1800" dirty="0"/>
              <a:t>一方面，从第３章了解到，回归中增加一个新的自变量会加剧多重共 线性的问题。另一方面，由于可从误差项中取出一些因素作为解释变量，所以总是可以减少误差方差，但一般而言，我们不知道哪方面的影响会占据主导地位。</a:t>
            </a:r>
          </a:p>
        </p:txBody>
      </p:sp>
      <p:pic>
        <p:nvPicPr>
          <p:cNvPr id="48131" name="图片 1">
            <a:extLst>
              <a:ext uri="{FF2B5EF4-FFF2-40B4-BE49-F238E27FC236}">
                <a16:creationId xmlns:a16="http://schemas.microsoft.com/office/drawing/2014/main" id="{1AF40C46-91BF-421B-AD1C-69798C7FC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771901"/>
            <a:ext cx="7361238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内容占位符 2">
            <a:extLst>
              <a:ext uri="{FF2B5EF4-FFF2-40B4-BE49-F238E27FC236}">
                <a16:creationId xmlns:a16="http://schemas.microsoft.com/office/drawing/2014/main" id="{7BF7A132-C2B8-4D2B-8582-9ACAD69C1554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343472" y="1196752"/>
            <a:ext cx="7772400" cy="4730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cs typeface="Times New Roman" panose="02020603050405020304" pitchFamily="18" charset="0"/>
              </a:rPr>
              <a:t>具体分析如下：</a:t>
            </a:r>
            <a:endParaRPr lang="zh-CN" altLang="zh-CN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1267" name="图片 1">
            <a:extLst>
              <a:ext uri="{FF2B5EF4-FFF2-40B4-BE49-F238E27FC236}">
                <a16:creationId xmlns:a16="http://schemas.microsoft.com/office/drawing/2014/main" id="{3FD5125D-0A99-420D-9F16-486C1039E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1608695"/>
            <a:ext cx="9433048" cy="527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>
            <a:extLst>
              <a:ext uri="{FF2B5EF4-FFF2-40B4-BE49-F238E27FC236}">
                <a16:creationId xmlns:a16="http://schemas.microsoft.com/office/drawing/2014/main" id="{BC8B7396-FAE6-42BB-985B-F52E4FB18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4" y="2708275"/>
            <a:ext cx="83724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:a16="http://schemas.microsoft.com/office/drawing/2014/main" id="{B7281528-E55A-4D37-8A92-3892FF98E3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24113" y="947738"/>
            <a:ext cx="8278812" cy="1143000"/>
          </a:xfrm>
        </p:spPr>
        <p:txBody>
          <a:bodyPr/>
          <a:lstStyle/>
          <a:p>
            <a:pPr algn="l"/>
            <a:r>
              <a:rPr lang="zh-CN" altLang="en-US" sz="3200" b="1">
                <a:solidFill>
                  <a:schemeClr val="tx1"/>
                </a:solidFill>
                <a:cs typeface="Times New Roman" panose="02020603050405020304" pitchFamily="18" charset="0"/>
              </a:rPr>
              <a:t>四、预测与残差分析</a:t>
            </a:r>
            <a:endParaRPr lang="zh-CN" altLang="en-US" sz="3200" b="1">
              <a:solidFill>
                <a:schemeClr val="tx1"/>
              </a:solidFill>
            </a:endParaRPr>
          </a:p>
        </p:txBody>
      </p:sp>
      <p:sp>
        <p:nvSpPr>
          <p:cNvPr id="48131" name="内容占位符 2">
            <a:extLst>
              <a:ext uri="{FF2B5EF4-FFF2-40B4-BE49-F238E27FC236}">
                <a16:creationId xmlns:a16="http://schemas.microsoft.com/office/drawing/2014/main" id="{CCD7F8ED-11FB-4EE9-A96B-51BFE679DBC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00301" y="1920875"/>
            <a:ext cx="7872413" cy="150653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sz="2400" b="1" dirty="0">
                <a:solidFill>
                  <a:srgbClr val="23029A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23029A"/>
                </a:solidFill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23029A"/>
                </a:solidFill>
              </a:rPr>
              <a:t>预测值的置信区间</a:t>
            </a:r>
            <a:endParaRPr lang="en-US" altLang="zh-CN" sz="2400" b="1" dirty="0">
              <a:solidFill>
                <a:srgbClr val="23029A"/>
              </a:solidFill>
              <a:cs typeface="Times New Roman" panose="02020603050405020304" pitchFamily="18" charset="0"/>
            </a:endParaRPr>
          </a:p>
          <a:p>
            <a:pPr marL="0" indent="449263">
              <a:buNone/>
              <a:defRPr/>
            </a:pPr>
            <a:r>
              <a:rPr lang="zh-CN" altLang="en-US" sz="2000" dirty="0"/>
              <a:t>预测确实非常有用，但由于预测值是通过使用</a:t>
            </a:r>
            <a:r>
              <a:rPr lang="en-US" altLang="zh-CN" sz="2000" dirty="0"/>
              <a:t>OLS</a:t>
            </a:r>
            <a:r>
              <a:rPr lang="zh-CN" altLang="en-US" sz="2000" dirty="0"/>
              <a:t>估计量而得到的，所以它们存在抽样波动的问题。 </a:t>
            </a:r>
            <a:endParaRPr lang="en-US" altLang="zh-CN" sz="2000" dirty="0"/>
          </a:p>
          <a:p>
            <a:pPr marL="0" indent="449263">
              <a:buNone/>
              <a:defRPr/>
            </a:pPr>
            <a:r>
              <a:rPr lang="zh-CN" altLang="en-US" sz="2000" dirty="0"/>
              <a:t>本节说明， 如何从</a:t>
            </a:r>
            <a:r>
              <a:rPr lang="en-US" altLang="zh-CN" sz="2000" dirty="0"/>
              <a:t>OLS</a:t>
            </a:r>
            <a:r>
              <a:rPr lang="zh-CN" altLang="en-US" sz="2000" dirty="0"/>
              <a:t>回归线得到预测值的置信区间。</a:t>
            </a:r>
            <a:endParaRPr lang="en-US" altLang="zh-CN" sz="2000" dirty="0"/>
          </a:p>
          <a:p>
            <a:pPr marL="0" indent="0">
              <a:buNone/>
              <a:defRPr/>
            </a:pPr>
            <a:endParaRPr lang="zh-CN" altLang="en-US" sz="2000" dirty="0"/>
          </a:p>
        </p:txBody>
      </p:sp>
      <p:pic>
        <p:nvPicPr>
          <p:cNvPr id="50180" name="图片 1">
            <a:extLst>
              <a:ext uri="{FF2B5EF4-FFF2-40B4-BE49-F238E27FC236}">
                <a16:creationId xmlns:a16="http://schemas.microsoft.com/office/drawing/2014/main" id="{184A4D05-24A7-48E0-B7B6-DD2E104CD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514725"/>
            <a:ext cx="74295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图片 2">
            <a:extLst>
              <a:ext uri="{FF2B5EF4-FFF2-40B4-BE49-F238E27FC236}">
                <a16:creationId xmlns:a16="http://schemas.microsoft.com/office/drawing/2014/main" id="{3B10D3F4-B972-43A6-9806-29D415CAA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5788026"/>
            <a:ext cx="73914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图片 1">
            <a:extLst>
              <a:ext uri="{FF2B5EF4-FFF2-40B4-BE49-F238E27FC236}">
                <a16:creationId xmlns:a16="http://schemas.microsoft.com/office/drawing/2014/main" id="{15E5588D-9C9A-4D73-BD52-5CB98AF10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2060575"/>
            <a:ext cx="84074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内容占位符 2">
            <a:extLst>
              <a:ext uri="{FF2B5EF4-FFF2-40B4-BE49-F238E27FC236}">
                <a16:creationId xmlns:a16="http://schemas.microsoft.com/office/drawing/2014/main" id="{62650624-9EFD-4BCD-B06F-10E9FA6E1AC9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063750" y="1417639"/>
            <a:ext cx="7689850" cy="47085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>
                <a:cs typeface="Times New Roman" panose="02020603050405020304" pitchFamily="18" charset="0"/>
              </a:rPr>
              <a:t>例题</a:t>
            </a:r>
            <a:r>
              <a:rPr lang="en-US" altLang="zh-CN" sz="2000">
                <a:cs typeface="Times New Roman" panose="02020603050405020304" pitchFamily="18" charset="0"/>
              </a:rPr>
              <a:t>6.5  </a:t>
            </a:r>
            <a:r>
              <a:rPr lang="zh-CN" altLang="en-US" sz="2000">
                <a:cs typeface="Times New Roman" panose="02020603050405020304" pitchFamily="18" charset="0"/>
              </a:rPr>
              <a:t>大学</a:t>
            </a:r>
            <a:r>
              <a:rPr lang="en-US" altLang="zh-CN" sz="2000">
                <a:cs typeface="Times New Roman" panose="02020603050405020304" pitchFamily="18" charset="0"/>
              </a:rPr>
              <a:t>GPA</a:t>
            </a:r>
            <a:r>
              <a:rPr lang="zh-CN" altLang="en-US" sz="2000">
                <a:cs typeface="Times New Roman" panose="02020603050405020304" pitchFamily="18" charset="0"/>
              </a:rPr>
              <a:t>预测值的置信区间</a:t>
            </a:r>
          </a:p>
        </p:txBody>
      </p:sp>
      <p:pic>
        <p:nvPicPr>
          <p:cNvPr id="52227" name="图片 1">
            <a:extLst>
              <a:ext uri="{FF2B5EF4-FFF2-40B4-BE49-F238E27FC236}">
                <a16:creationId xmlns:a16="http://schemas.microsoft.com/office/drawing/2014/main" id="{673083C6-08A9-4AF9-B27B-A0206C9B5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6" y="1989138"/>
            <a:ext cx="8056563" cy="422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内容占位符 2">
            <a:extLst>
              <a:ext uri="{FF2B5EF4-FFF2-40B4-BE49-F238E27FC236}">
                <a16:creationId xmlns:a16="http://schemas.microsoft.com/office/drawing/2014/main" id="{F8608D52-FE76-4F7E-8F8C-349EC7B582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036763" y="2132013"/>
            <a:ext cx="8229600" cy="10080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>
                <a:solidFill>
                  <a:srgbClr val="23029A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400" b="1">
                <a:solidFill>
                  <a:srgbClr val="23029A"/>
                </a:solidFill>
                <a:cs typeface="Times New Roman" panose="02020603050405020304" pitchFamily="18" charset="0"/>
              </a:rPr>
              <a:t>、</a:t>
            </a:r>
            <a:r>
              <a:rPr lang="zh-CN" altLang="en-US" sz="2400" b="1">
                <a:solidFill>
                  <a:srgbClr val="23029A"/>
                </a:solidFill>
              </a:rPr>
              <a:t>预测值的置信区间</a:t>
            </a:r>
            <a:r>
              <a:rPr lang="en-US" altLang="zh-CN" sz="2400" b="1">
                <a:solidFill>
                  <a:srgbClr val="23029A"/>
                </a:solidFill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23029A"/>
                </a:solidFill>
                <a:cs typeface="Times New Roman" panose="02020603050405020304" pitchFamily="18" charset="0"/>
              </a:rPr>
              <a:t>续</a:t>
            </a:r>
            <a:endParaRPr lang="en-US" altLang="zh-CN" sz="2400" b="1">
              <a:solidFill>
                <a:srgbClr val="23029A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>
                <a:cs typeface="Times New Roman" panose="02020603050405020304" pitchFamily="18" charset="0"/>
              </a:rPr>
              <a:t>例题</a:t>
            </a:r>
            <a:r>
              <a:rPr lang="en-US" altLang="zh-CN" sz="2400">
                <a:cs typeface="Times New Roman" panose="02020603050405020304" pitchFamily="18" charset="0"/>
              </a:rPr>
              <a:t>6.5  </a:t>
            </a:r>
            <a:r>
              <a:rPr lang="zh-CN" altLang="en-US" sz="2400">
                <a:cs typeface="Times New Roman" panose="02020603050405020304" pitchFamily="18" charset="0"/>
              </a:rPr>
              <a:t>大学</a:t>
            </a:r>
            <a:r>
              <a:rPr lang="en-US" altLang="zh-CN" sz="2400">
                <a:cs typeface="Times New Roman" panose="02020603050405020304" pitchFamily="18" charset="0"/>
              </a:rPr>
              <a:t>GPA</a:t>
            </a:r>
            <a:r>
              <a:rPr lang="zh-CN" altLang="en-US" sz="2400">
                <a:cs typeface="Times New Roman" panose="02020603050405020304" pitchFamily="18" charset="0"/>
              </a:rPr>
              <a:t>预测值的置信区间</a:t>
            </a:r>
            <a:r>
              <a:rPr lang="en-US" altLang="zh-CN" sz="2400">
                <a:cs typeface="Times New Roman" panose="02020603050405020304" pitchFamily="18" charset="0"/>
              </a:rPr>
              <a:t>-</a:t>
            </a:r>
            <a:r>
              <a:rPr lang="zh-CN" altLang="en-US" sz="2400">
                <a:cs typeface="Times New Roman" panose="02020603050405020304" pitchFamily="18" charset="0"/>
              </a:rPr>
              <a:t>续</a:t>
            </a:r>
          </a:p>
          <a:p>
            <a:pPr marL="0" indent="0">
              <a:buNone/>
            </a:pPr>
            <a:endParaRPr lang="en-US" altLang="zh-CN" sz="2400" b="1">
              <a:solidFill>
                <a:srgbClr val="23029A"/>
              </a:solidFill>
              <a:cs typeface="Times New Roman" panose="02020603050405020304" pitchFamily="18" charset="0"/>
            </a:endParaRPr>
          </a:p>
        </p:txBody>
      </p:sp>
      <p:pic>
        <p:nvPicPr>
          <p:cNvPr id="53251" name="图片 1">
            <a:extLst>
              <a:ext uri="{FF2B5EF4-FFF2-40B4-BE49-F238E27FC236}">
                <a16:creationId xmlns:a16="http://schemas.microsoft.com/office/drawing/2014/main" id="{5A2539ED-29FC-4967-B456-44FB83408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9" y="3140076"/>
            <a:ext cx="80867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图片 2">
            <a:extLst>
              <a:ext uri="{FF2B5EF4-FFF2-40B4-BE49-F238E27FC236}">
                <a16:creationId xmlns:a16="http://schemas.microsoft.com/office/drawing/2014/main" id="{A5A29BA0-DD88-4EE0-B29C-3CA940705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33825"/>
            <a:ext cx="792480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内容占位符 2">
            <a:extLst>
              <a:ext uri="{FF2B5EF4-FFF2-40B4-BE49-F238E27FC236}">
                <a16:creationId xmlns:a16="http://schemas.microsoft.com/office/drawing/2014/main" id="{C3259D37-11D5-4A9A-8511-4069BC92D02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063750" y="1417639"/>
            <a:ext cx="7689850" cy="51069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>
                <a:solidFill>
                  <a:srgbClr val="23029A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000" b="1">
                <a:solidFill>
                  <a:srgbClr val="23029A"/>
                </a:solidFill>
                <a:cs typeface="Times New Roman" panose="02020603050405020304" pitchFamily="18" charset="0"/>
              </a:rPr>
              <a:t>、</a:t>
            </a:r>
            <a:r>
              <a:rPr lang="zh-CN" altLang="en-US" sz="2000" b="1">
                <a:solidFill>
                  <a:srgbClr val="23029A"/>
                </a:solidFill>
              </a:rPr>
              <a:t>预测值的置信区间</a:t>
            </a:r>
            <a:r>
              <a:rPr lang="en-US" altLang="zh-CN" sz="2000" b="1">
                <a:solidFill>
                  <a:srgbClr val="23029A"/>
                </a:solidFill>
                <a:cs typeface="Times New Roman" panose="02020603050405020304" pitchFamily="18" charset="0"/>
              </a:rPr>
              <a:t>-</a:t>
            </a:r>
            <a:r>
              <a:rPr lang="zh-CN" altLang="en-US" sz="2000" b="1">
                <a:solidFill>
                  <a:srgbClr val="23029A"/>
                </a:solidFill>
                <a:cs typeface="Times New Roman" panose="02020603050405020304" pitchFamily="18" charset="0"/>
              </a:rPr>
              <a:t>续   </a:t>
            </a:r>
            <a:endParaRPr lang="en-US" altLang="zh-CN" sz="2000" b="1">
              <a:solidFill>
                <a:srgbClr val="23029A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000" b="1">
                <a:solidFill>
                  <a:srgbClr val="23029A"/>
                </a:solidFill>
                <a:cs typeface="Times New Roman" panose="02020603050405020304" pitchFamily="18" charset="0"/>
              </a:rPr>
              <a:t>预测误差</a:t>
            </a:r>
            <a:endParaRPr lang="en-US" altLang="zh-CN" sz="2000" b="1">
              <a:solidFill>
                <a:srgbClr val="23029A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4275" name="图片 4">
            <a:extLst>
              <a:ext uri="{FF2B5EF4-FFF2-40B4-BE49-F238E27FC236}">
                <a16:creationId xmlns:a16="http://schemas.microsoft.com/office/drawing/2014/main" id="{12A3A5AD-19BE-462D-BEEF-1AFFCB06B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33601"/>
            <a:ext cx="8047038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内容占位符 2">
            <a:extLst>
              <a:ext uri="{FF2B5EF4-FFF2-40B4-BE49-F238E27FC236}">
                <a16:creationId xmlns:a16="http://schemas.microsoft.com/office/drawing/2014/main" id="{A1E2A86A-D8FA-4708-9D7C-C40A5D8085E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711450" y="1341439"/>
            <a:ext cx="7042150" cy="47847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>
                <a:solidFill>
                  <a:srgbClr val="23029A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000" b="1">
                <a:solidFill>
                  <a:srgbClr val="23029A"/>
                </a:solidFill>
                <a:cs typeface="Times New Roman" panose="02020603050405020304" pitchFamily="18" charset="0"/>
              </a:rPr>
              <a:t>、</a:t>
            </a:r>
            <a:r>
              <a:rPr lang="zh-CN" altLang="en-US" sz="2000" b="1">
                <a:solidFill>
                  <a:srgbClr val="23029A"/>
                </a:solidFill>
              </a:rPr>
              <a:t>预测值的置信区间</a:t>
            </a:r>
            <a:r>
              <a:rPr lang="en-US" altLang="zh-CN" sz="2000" b="1">
                <a:solidFill>
                  <a:srgbClr val="23029A"/>
                </a:solidFill>
                <a:cs typeface="Times New Roman" panose="02020603050405020304" pitchFamily="18" charset="0"/>
              </a:rPr>
              <a:t>-</a:t>
            </a:r>
            <a:r>
              <a:rPr lang="zh-CN" altLang="en-US" sz="2000" b="1">
                <a:solidFill>
                  <a:srgbClr val="23029A"/>
                </a:solidFill>
                <a:cs typeface="Times New Roman" panose="02020603050405020304" pitchFamily="18" charset="0"/>
              </a:rPr>
              <a:t>续</a:t>
            </a:r>
            <a:endParaRPr lang="en-US" altLang="zh-CN" sz="2000" b="1">
              <a:solidFill>
                <a:srgbClr val="23029A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000" b="1">
                <a:solidFill>
                  <a:srgbClr val="23029A"/>
                </a:solidFill>
                <a:cs typeface="Times New Roman" panose="02020603050405020304" pitchFamily="18" charset="0"/>
              </a:rPr>
              <a:t>预测误差的方差</a:t>
            </a:r>
            <a:endParaRPr lang="en-US" altLang="zh-CN" sz="2000" b="1">
              <a:solidFill>
                <a:srgbClr val="23029A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5299" name="图片 4">
            <a:extLst>
              <a:ext uri="{FF2B5EF4-FFF2-40B4-BE49-F238E27FC236}">
                <a16:creationId xmlns:a16="http://schemas.microsoft.com/office/drawing/2014/main" id="{96E60279-C555-4C28-903C-305B09DBB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2205039"/>
            <a:ext cx="6548438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内容占位符 2">
            <a:extLst>
              <a:ext uri="{FF2B5EF4-FFF2-40B4-BE49-F238E27FC236}">
                <a16:creationId xmlns:a16="http://schemas.microsoft.com/office/drawing/2014/main" id="{ADA1EE2F-5A91-44A3-A584-EFD45F956C7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076450" y="1700213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>
                <a:solidFill>
                  <a:srgbClr val="23029A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400" b="1">
                <a:solidFill>
                  <a:srgbClr val="23029A"/>
                </a:solidFill>
                <a:cs typeface="Times New Roman" panose="02020603050405020304" pitchFamily="18" charset="0"/>
              </a:rPr>
              <a:t>、</a:t>
            </a:r>
            <a:r>
              <a:rPr lang="zh-CN" altLang="en-US" sz="2400" b="1">
                <a:solidFill>
                  <a:srgbClr val="23029A"/>
                </a:solidFill>
              </a:rPr>
              <a:t>预测值的置信区间</a:t>
            </a:r>
            <a:r>
              <a:rPr lang="en-US" altLang="zh-CN" sz="2400" b="1">
                <a:solidFill>
                  <a:srgbClr val="23029A"/>
                </a:solidFill>
                <a:cs typeface="Times New Roman" panose="02020603050405020304" pitchFamily="18" charset="0"/>
              </a:rPr>
              <a:t>-</a:t>
            </a:r>
            <a:r>
              <a:rPr lang="zh-CN" altLang="en-US" sz="2400" b="1">
                <a:solidFill>
                  <a:srgbClr val="23029A"/>
                </a:solidFill>
                <a:cs typeface="Times New Roman" panose="02020603050405020304" pitchFamily="18" charset="0"/>
              </a:rPr>
              <a:t>续 </a:t>
            </a:r>
            <a:endParaRPr lang="en-US" altLang="zh-CN" sz="2400" b="1">
              <a:solidFill>
                <a:srgbClr val="23029A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400" b="1">
                <a:solidFill>
                  <a:srgbClr val="23029A"/>
                </a:solidFill>
                <a:cs typeface="Times New Roman" panose="02020603050405020304" pitchFamily="18" charset="0"/>
              </a:rPr>
              <a:t>例题</a:t>
            </a:r>
            <a:endParaRPr lang="en-US" altLang="zh-CN" sz="2400" b="1">
              <a:solidFill>
                <a:srgbClr val="23029A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6323" name="图片 4">
            <a:extLst>
              <a:ext uri="{FF2B5EF4-FFF2-40B4-BE49-F238E27FC236}">
                <a16:creationId xmlns:a16="http://schemas.microsoft.com/office/drawing/2014/main" id="{077B3DD9-D59F-4E6C-AFFA-0254347C2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2565400"/>
            <a:ext cx="80391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内容占位符 2">
            <a:extLst>
              <a:ext uri="{FF2B5EF4-FFF2-40B4-BE49-F238E27FC236}">
                <a16:creationId xmlns:a16="http://schemas.microsoft.com/office/drawing/2014/main" id="{12E3E7F2-9620-47C7-988A-C14AC2FA3B2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371726" y="1417639"/>
            <a:ext cx="7381875" cy="47085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>
                <a:solidFill>
                  <a:srgbClr val="23029A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sz="2400" b="1">
                <a:solidFill>
                  <a:srgbClr val="23029A"/>
                </a:solidFill>
                <a:cs typeface="Times New Roman" panose="02020603050405020304" pitchFamily="18" charset="0"/>
              </a:rPr>
              <a:t>、当因变量为</a:t>
            </a:r>
            <a:r>
              <a:rPr lang="en-US" altLang="zh-CN" sz="2400" b="1">
                <a:solidFill>
                  <a:srgbClr val="23029A"/>
                </a:solidFill>
                <a:cs typeface="Times New Roman" panose="02020603050405020304" pitchFamily="18" charset="0"/>
              </a:rPr>
              <a:t>log(y)</a:t>
            </a:r>
            <a:r>
              <a:rPr lang="zh-CN" altLang="en-US" sz="2400" b="1">
                <a:solidFill>
                  <a:srgbClr val="23029A"/>
                </a:solidFill>
                <a:cs typeface="Times New Roman" panose="02020603050405020304" pitchFamily="18" charset="0"/>
              </a:rPr>
              <a:t>时对</a:t>
            </a:r>
            <a:r>
              <a:rPr lang="en-US" altLang="zh-CN" sz="2400" b="1">
                <a:solidFill>
                  <a:srgbClr val="23029A"/>
                </a:solidFill>
                <a:cs typeface="Times New Roman" panose="02020603050405020304" pitchFamily="18" charset="0"/>
              </a:rPr>
              <a:t>y</a:t>
            </a:r>
            <a:r>
              <a:rPr lang="zh-CN" altLang="en-US" sz="2400" b="1">
                <a:solidFill>
                  <a:srgbClr val="23029A"/>
                </a:solidFill>
                <a:cs typeface="Times New Roman" panose="02020603050405020304" pitchFamily="18" charset="0"/>
              </a:rPr>
              <a:t>的预测</a:t>
            </a:r>
            <a:endParaRPr lang="zh-CN" altLang="en-US" sz="2400"/>
          </a:p>
        </p:txBody>
      </p:sp>
      <p:pic>
        <p:nvPicPr>
          <p:cNvPr id="57347" name="图片 4">
            <a:extLst>
              <a:ext uri="{FF2B5EF4-FFF2-40B4-BE49-F238E27FC236}">
                <a16:creationId xmlns:a16="http://schemas.microsoft.com/office/drawing/2014/main" id="{AA0D8227-2E4A-4A9E-914B-169B7562D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2060576"/>
            <a:ext cx="744855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图片 4">
            <a:extLst>
              <a:ext uri="{FF2B5EF4-FFF2-40B4-BE49-F238E27FC236}">
                <a16:creationId xmlns:a16="http://schemas.microsoft.com/office/drawing/2014/main" id="{83716858-6C0C-4DFE-930C-CDEFCF90A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1557339"/>
            <a:ext cx="7705725" cy="47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2">
            <a:extLst>
              <a:ext uri="{FF2B5EF4-FFF2-40B4-BE49-F238E27FC236}">
                <a16:creationId xmlns:a16="http://schemas.microsoft.com/office/drawing/2014/main" id="{1492B3EE-AD83-430C-9088-F75DA448BAF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67408" y="1340768"/>
            <a:ext cx="8175625" cy="4318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cs typeface="Times New Roman" panose="02020603050405020304" pitchFamily="18" charset="0"/>
              </a:rPr>
              <a:t>具体分析</a:t>
            </a:r>
            <a:r>
              <a:rPr lang="en-US" altLang="zh-CN" sz="2400" dirty="0"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cs typeface="Times New Roman" panose="02020603050405020304" pitchFamily="18" charset="0"/>
              </a:rPr>
              <a:t>续</a:t>
            </a:r>
            <a:endParaRPr lang="zh-CN" altLang="zh-CN" sz="2400" dirty="0">
              <a:cs typeface="Times New Roman" panose="02020603050405020304" pitchFamily="18" charset="0"/>
            </a:endParaRPr>
          </a:p>
        </p:txBody>
      </p:sp>
      <p:pic>
        <p:nvPicPr>
          <p:cNvPr id="12291" name="图片 1">
            <a:extLst>
              <a:ext uri="{FF2B5EF4-FFF2-40B4-BE49-F238E27FC236}">
                <a16:creationId xmlns:a16="http://schemas.microsoft.com/office/drawing/2014/main" id="{ABADADCC-FE45-46CD-8A2F-98F59D58E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844824"/>
            <a:ext cx="10635508" cy="460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图片 3">
            <a:extLst>
              <a:ext uri="{FF2B5EF4-FFF2-40B4-BE49-F238E27FC236}">
                <a16:creationId xmlns:a16="http://schemas.microsoft.com/office/drawing/2014/main" id="{BB43359B-87FF-49DD-B9D1-E988F746F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2276476"/>
            <a:ext cx="730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图片 4">
            <a:extLst>
              <a:ext uri="{FF2B5EF4-FFF2-40B4-BE49-F238E27FC236}">
                <a16:creationId xmlns:a16="http://schemas.microsoft.com/office/drawing/2014/main" id="{B6DAD386-345E-4FCF-B89C-EC6CB83C8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4" y="2524126"/>
            <a:ext cx="743902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内容占位符 2">
            <a:extLst>
              <a:ext uri="{FF2B5EF4-FFF2-40B4-BE49-F238E27FC236}">
                <a16:creationId xmlns:a16="http://schemas.microsoft.com/office/drawing/2014/main" id="{4EAFDC7F-B5DB-44DB-9591-7FB87362C8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95550" y="1916113"/>
            <a:ext cx="7258050" cy="421005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总之，归纳成如下的几个步骤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en-US" dirty="0"/>
          </a:p>
        </p:txBody>
      </p:sp>
      <p:pic>
        <p:nvPicPr>
          <p:cNvPr id="60419" name="图片 4">
            <a:extLst>
              <a:ext uri="{FF2B5EF4-FFF2-40B4-BE49-F238E27FC236}">
                <a16:creationId xmlns:a16="http://schemas.microsoft.com/office/drawing/2014/main" id="{932D8353-520D-4992-8B05-1CCAB54AA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2276475"/>
            <a:ext cx="6430962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">
            <a:extLst>
              <a:ext uri="{FF2B5EF4-FFF2-40B4-BE49-F238E27FC236}">
                <a16:creationId xmlns:a16="http://schemas.microsoft.com/office/drawing/2014/main" id="{3856EF30-6DC5-424F-B3AA-3938BDBFC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271" y="1335037"/>
            <a:ext cx="8869851" cy="32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3">
            <a:extLst>
              <a:ext uri="{FF2B5EF4-FFF2-40B4-BE49-F238E27FC236}">
                <a16:creationId xmlns:a16="http://schemas.microsoft.com/office/drawing/2014/main" id="{52809587-00B8-47FB-8825-2A41D7FF2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448" y="1627908"/>
            <a:ext cx="9022373" cy="1009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图片 4">
            <a:extLst>
              <a:ext uri="{FF2B5EF4-FFF2-40B4-BE49-F238E27FC236}">
                <a16:creationId xmlns:a16="http://schemas.microsoft.com/office/drawing/2014/main" id="{74C320B9-FF6C-4D6A-9C3F-75BE8EEF7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48" y="2564904"/>
            <a:ext cx="9069304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内容占位符 1">
            <a:extLst>
              <a:ext uri="{FF2B5EF4-FFF2-40B4-BE49-F238E27FC236}">
                <a16:creationId xmlns:a16="http://schemas.microsoft.com/office/drawing/2014/main" id="{4808B1E0-63AF-4E84-A2B4-F7225D29E97A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101478" y="1258416"/>
            <a:ext cx="7564437" cy="41148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关于</a:t>
            </a:r>
            <a:r>
              <a:rPr lang="el-GR" altLang="zh-CN" sz="2400" b="1" dirty="0"/>
              <a:t>β</a:t>
            </a:r>
            <a:r>
              <a:rPr lang="zh-CN" altLang="en-US" sz="2400" b="1" dirty="0"/>
              <a:t>系数</a:t>
            </a:r>
          </a:p>
        </p:txBody>
      </p:sp>
      <p:pic>
        <p:nvPicPr>
          <p:cNvPr id="14339" name="图片 2">
            <a:extLst>
              <a:ext uri="{FF2B5EF4-FFF2-40B4-BE49-F238E27FC236}">
                <a16:creationId xmlns:a16="http://schemas.microsoft.com/office/drawing/2014/main" id="{1E92A64E-FEE9-4CD7-BADE-DE8790311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772816"/>
            <a:ext cx="10430635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>
            <a:extLst>
              <a:ext uri="{FF2B5EF4-FFF2-40B4-BE49-F238E27FC236}">
                <a16:creationId xmlns:a16="http://schemas.microsoft.com/office/drawing/2014/main" id="{B109D3E6-9B8E-4BE5-ACBD-654E4A02E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1628775"/>
            <a:ext cx="7418388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2">
            <a:extLst>
              <a:ext uri="{FF2B5EF4-FFF2-40B4-BE49-F238E27FC236}">
                <a16:creationId xmlns:a16="http://schemas.microsoft.com/office/drawing/2014/main" id="{2090A515-2101-42FC-A9E2-531F6753D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2708275"/>
            <a:ext cx="741045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内容占位符 2">
            <a:extLst>
              <a:ext uri="{FF2B5EF4-FFF2-40B4-BE49-F238E27FC236}">
                <a16:creationId xmlns:a16="http://schemas.microsoft.com/office/drawing/2014/main" id="{9C2DC151-D7A5-442C-A66D-9037531EEA7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135188" y="1412875"/>
            <a:ext cx="8229600" cy="48974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/>
              <a:t>关于</a:t>
            </a:r>
            <a:r>
              <a:rPr lang="el-GR" altLang="zh-CN" sz="2800"/>
              <a:t>β</a:t>
            </a:r>
            <a:r>
              <a:rPr lang="zh-CN" altLang="en-US" sz="2800"/>
              <a:t>系数</a:t>
            </a:r>
            <a:r>
              <a:rPr lang="en-US" altLang="zh-CN" sz="2800"/>
              <a:t>-</a:t>
            </a:r>
            <a:r>
              <a:rPr lang="zh-CN" altLang="en-US" sz="2800"/>
              <a:t>续</a:t>
            </a:r>
          </a:p>
        </p:txBody>
      </p:sp>
      <p:pic>
        <p:nvPicPr>
          <p:cNvPr id="16387" name="图片 2">
            <a:extLst>
              <a:ext uri="{FF2B5EF4-FFF2-40B4-BE49-F238E27FC236}">
                <a16:creationId xmlns:a16="http://schemas.microsoft.com/office/drawing/2014/main" id="{71264C43-C584-41FD-8757-1CEBAA506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1989139"/>
            <a:ext cx="8196263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ISU">
  <a:themeElements>
    <a:clrScheme name="1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1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ISU" id="{7DC98DAE-3870-4320-9A13-59FA76C53AF5}" vid="{9BADCEEC-B219-4256-BFD7-F1A47BBCD512}"/>
    </a:ext>
  </a:extLst>
</a:theme>
</file>

<file path=ppt/theme/theme2.xml><?xml version="1.0" encoding="utf-8"?>
<a:theme xmlns:a="http://schemas.openxmlformats.org/drawingml/2006/main" name="5_fino">
  <a:themeElements>
    <a:clrScheme name="5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5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5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fino">
  <a:themeElements>
    <a:clrScheme name="6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6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6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fino">
  <a:themeElements>
    <a:clrScheme name="7_fin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7_fino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7_fin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fin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fin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ch6 伍6版 回归分析专题</Template>
  <TotalTime>20</TotalTime>
  <Words>728</Words>
  <Application>Microsoft Office PowerPoint</Application>
  <PresentationFormat>宽屏</PresentationFormat>
  <Paragraphs>72</Paragraphs>
  <Slides>51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4" baseType="lpstr">
      <vt:lpstr>华文中宋</vt:lpstr>
      <vt:lpstr>楷体_GB2312</vt:lpstr>
      <vt:lpstr>宋体</vt:lpstr>
      <vt:lpstr>Arial</vt:lpstr>
      <vt:lpstr>Calibri</vt:lpstr>
      <vt:lpstr>Cambria Math</vt:lpstr>
      <vt:lpstr>Times New Roman</vt:lpstr>
      <vt:lpstr>Wingdings</vt:lpstr>
      <vt:lpstr>BISU</vt:lpstr>
      <vt:lpstr>5_fino</vt:lpstr>
      <vt:lpstr>6_fino</vt:lpstr>
      <vt:lpstr>7_fino</vt:lpstr>
      <vt:lpstr>Photo Editor 照片</vt:lpstr>
      <vt:lpstr>第6章  多元回归分析：深入专题</vt:lpstr>
      <vt:lpstr>一、数据测度单位对OLS统计量的影响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二、对函数形式的深入讨论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三、拟合优度与回归元选择的深入研究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四、预测与残差分析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第6章  多元回归分析：深入专题</dc:title>
  <dc:creator>博 李</dc:creator>
  <cp:lastModifiedBy>李 博</cp:lastModifiedBy>
  <cp:revision>4</cp:revision>
  <dcterms:created xsi:type="dcterms:W3CDTF">2019-08-11T10:53:34Z</dcterms:created>
  <dcterms:modified xsi:type="dcterms:W3CDTF">2019-11-28T03:46:41Z</dcterms:modified>
</cp:coreProperties>
</file>